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4f36d81151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4f36d8115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4f36d8115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4f36d8115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4f36d81151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4f36d81151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f36d81151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f36d81151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4940319aa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4940319aa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255661821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255661821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4f36d81151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4f36d81151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4940319aa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4940319aa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5.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0"/>
          </a:xfrm>
          <a:prstGeom prst="rect">
            <a:avLst/>
          </a:prstGeom>
          <a:noFill/>
          <a:ln>
            <a:noFill/>
          </a:ln>
        </p:spPr>
      </p:pic>
      <p:pic>
        <p:nvPicPr>
          <p:cNvPr id="11" name="Google Shape;11;p2"/>
          <p:cNvPicPr preferRelativeResize="0"/>
          <p:nvPr/>
        </p:nvPicPr>
        <p:blipFill>
          <a:blip r:embed="rId3">
            <a:alphaModFix/>
          </a:blip>
          <a:stretch>
            <a:fillRect/>
          </a:stretch>
        </p:blipFill>
        <p:spPr>
          <a:xfrm>
            <a:off x="548650" y="791075"/>
            <a:ext cx="454450" cy="463425"/>
          </a:xfrm>
          <a:prstGeom prst="rect">
            <a:avLst/>
          </a:prstGeom>
          <a:noFill/>
          <a:ln>
            <a:noFill/>
          </a:ln>
        </p:spPr>
      </p:pic>
      <p:sp>
        <p:nvSpPr>
          <p:cNvPr id="12" name="Google Shape;12;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3" name="Google Shape;13;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4" name="Google Shape;14;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 name="Google Shape;15;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Confidential</a:t>
            </a:r>
            <a:endParaRPr b="1" sz="600">
              <a:latin typeface="Raleway"/>
              <a:ea typeface="Raleway"/>
              <a:cs typeface="Raleway"/>
              <a:sym typeface="Raleway"/>
            </a:endParaRPr>
          </a:p>
        </p:txBody>
      </p:sp>
      <p:sp>
        <p:nvSpPr>
          <p:cNvPr id="16" name="Google Shape;16;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latin typeface="Raleway"/>
                <a:ea typeface="Raleway"/>
                <a:cs typeface="Raleway"/>
                <a:sym typeface="Raleway"/>
              </a:rPr>
              <a:t>Customized for </a:t>
            </a:r>
            <a:r>
              <a:rPr b="1" lang="en" sz="600">
                <a:latin typeface="Raleway"/>
                <a:ea typeface="Raleway"/>
                <a:cs typeface="Raleway"/>
                <a:sym typeface="Raleway"/>
              </a:rPr>
              <a:t>Lorem Ipsum LLC</a:t>
            </a:r>
            <a:endParaRPr sz="600">
              <a:latin typeface="Raleway"/>
              <a:ea typeface="Raleway"/>
              <a:cs typeface="Raleway"/>
              <a:sym typeface="Raleway"/>
            </a:endParaRPr>
          </a:p>
        </p:txBody>
      </p:sp>
      <p:sp>
        <p:nvSpPr>
          <p:cNvPr id="17" name="Google Shape;17;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pic>
        <p:nvPicPr>
          <p:cNvPr id="18" name="Google Shape;18;p2"/>
          <p:cNvPicPr preferRelativeResize="0"/>
          <p:nvPr/>
        </p:nvPicPr>
        <p:blipFill>
          <a:blip r:embed="rId4">
            <a:alphaModFix/>
          </a:blip>
          <a:stretch>
            <a:fillRect/>
          </a:stretch>
        </p:blipFill>
        <p:spPr>
          <a:xfrm>
            <a:off x="463413" y="537975"/>
            <a:ext cx="624925" cy="3439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7"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72" name="Google Shape;7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6" name="Google Shape;7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7" name="Google Shape;7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9" name="Google Shape;79;p12"/>
          <p:cNvGrpSpPr/>
          <p:nvPr/>
        </p:nvGrpSpPr>
        <p:grpSpPr>
          <a:xfrm>
            <a:off x="830392" y="1191256"/>
            <a:ext cx="745763" cy="45826"/>
            <a:chOff x="4580561" y="2589004"/>
            <a:chExt cx="1064464" cy="25200"/>
          </a:xfrm>
        </p:grpSpPr>
        <p:sp>
          <p:nvSpPr>
            <p:cNvPr id="80" name="Google Shape;80;p12"/>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 name="Shape 82"/>
        <p:cNvGrpSpPr/>
        <p:nvPr/>
      </p:nvGrpSpPr>
      <p:grpSpPr>
        <a:xfrm>
          <a:off x="0" y="0"/>
          <a:ext cx="0" cy="0"/>
          <a:chOff x="0" y="0"/>
          <a:chExt cx="0" cy="0"/>
        </a:xfrm>
      </p:grpSpPr>
      <p:sp>
        <p:nvSpPr>
          <p:cNvPr id="83" name="Google Shape;8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85" name="Shape 85"/>
        <p:cNvGrpSpPr/>
        <p:nvPr/>
      </p:nvGrpSpPr>
      <p:grpSpPr>
        <a:xfrm>
          <a:off x="0" y="0"/>
          <a:ext cx="0" cy="0"/>
          <a:chOff x="0" y="0"/>
          <a:chExt cx="0" cy="0"/>
        </a:xfrm>
      </p:grpSpPr>
      <p:grpSp>
        <p:nvGrpSpPr>
          <p:cNvPr id="86" name="Google Shape;86;p14"/>
          <p:cNvGrpSpPr/>
          <p:nvPr/>
        </p:nvGrpSpPr>
        <p:grpSpPr>
          <a:xfrm>
            <a:off x="830392" y="4169130"/>
            <a:ext cx="745763" cy="45826"/>
            <a:chOff x="4580561" y="2589004"/>
            <a:chExt cx="1064464" cy="25200"/>
          </a:xfrm>
        </p:grpSpPr>
        <p:sp>
          <p:nvSpPr>
            <p:cNvPr id="87" name="Google Shape;8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90" name="Google Shape;9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91" name="Google Shape;9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94" name="Shape 94"/>
        <p:cNvGrpSpPr/>
        <p:nvPr/>
      </p:nvGrpSpPr>
      <p:grpSpPr>
        <a:xfrm>
          <a:off x="0" y="0"/>
          <a:ext cx="0" cy="0"/>
          <a:chOff x="0" y="0"/>
          <a:chExt cx="0" cy="0"/>
        </a:xfrm>
      </p:grpSpPr>
      <p:sp>
        <p:nvSpPr>
          <p:cNvPr id="95" name="Google Shape;9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96" name="Google Shape;9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97" name="Google Shape;9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98" name="Google Shape;9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600">
                <a:solidFill>
                  <a:srgbClr val="FFFFFF"/>
                </a:solidFill>
                <a:latin typeface="Raleway"/>
                <a:ea typeface="Raleway"/>
                <a:cs typeface="Raleway"/>
                <a:sym typeface="Raleway"/>
              </a:rPr>
              <a:t>Customized for </a:t>
            </a:r>
            <a:r>
              <a:rPr b="1" lang="en"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99" name="Google Shape;9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02" name="Google Shape;10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grpSp>
        <p:nvGrpSpPr>
          <p:cNvPr id="103" name="Google Shape;103;p17"/>
          <p:cNvGrpSpPr/>
          <p:nvPr/>
        </p:nvGrpSpPr>
        <p:grpSpPr>
          <a:xfrm>
            <a:off x="830392" y="657856"/>
            <a:ext cx="745763" cy="45826"/>
            <a:chOff x="4580561" y="2589004"/>
            <a:chExt cx="1064464" cy="25200"/>
          </a:xfrm>
        </p:grpSpPr>
        <p:sp>
          <p:nvSpPr>
            <p:cNvPr id="104" name="Google Shape;104;p17"/>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rgbClr val="000000"/>
        </a:solid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6578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grpSp>
        <p:nvGrpSpPr>
          <p:cNvPr id="33" name="Google Shape;33;p5"/>
          <p:cNvGrpSpPr/>
          <p:nvPr/>
        </p:nvGrpSpPr>
        <p:grpSpPr>
          <a:xfrm>
            <a:off x="830392" y="6578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39" name="Shape 39"/>
        <p:cNvGrpSpPr/>
        <p:nvPr/>
      </p:nvGrpSpPr>
      <p:grpSpPr>
        <a:xfrm>
          <a:off x="0" y="0"/>
          <a:ext cx="0" cy="0"/>
          <a:chOff x="0" y="0"/>
          <a:chExt cx="0" cy="0"/>
        </a:xfrm>
      </p:grpSpPr>
      <p:sp>
        <p:nvSpPr>
          <p:cNvPr id="40" name="Google Shape;40;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1" name="Google Shape;4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2" name="Shape 42"/>
        <p:cNvGrpSpPr/>
        <p:nvPr/>
      </p:nvGrpSpPr>
      <p:grpSpPr>
        <a:xfrm>
          <a:off x="0" y="0"/>
          <a:ext cx="0" cy="0"/>
          <a:chOff x="0" y="0"/>
          <a:chExt cx="0" cy="0"/>
        </a:xfrm>
      </p:grpSpPr>
      <p:pic>
        <p:nvPicPr>
          <p:cNvPr descr="shutterstock_31891705.jpg" id="43" name="Google Shape;4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44" name="Google Shape;4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45" name="Google Shape;4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8" name="Google Shape;4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51" name="Google Shape;51;p8"/>
          <p:cNvGrpSpPr/>
          <p:nvPr/>
        </p:nvGrpSpPr>
        <p:grpSpPr>
          <a:xfrm>
            <a:off x="830392" y="657856"/>
            <a:ext cx="745763" cy="45826"/>
            <a:chOff x="4580561" y="2589004"/>
            <a:chExt cx="1064464" cy="25200"/>
          </a:xfrm>
        </p:grpSpPr>
        <p:sp>
          <p:nvSpPr>
            <p:cNvPr id="52" name="Google Shape;52;p8"/>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 name="Shape 54"/>
        <p:cNvGrpSpPr/>
        <p:nvPr/>
      </p:nvGrpSpPr>
      <p:grpSpPr>
        <a:xfrm>
          <a:off x="0" y="0"/>
          <a:ext cx="0" cy="0"/>
          <a:chOff x="0" y="0"/>
          <a:chExt cx="0" cy="0"/>
        </a:xfrm>
      </p:grpSpPr>
      <p:sp>
        <p:nvSpPr>
          <p:cNvPr id="55" name="Google Shape;55;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6" name="Google Shape;5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57" name="Google Shape;57;p9"/>
          <p:cNvGrpSpPr/>
          <p:nvPr/>
        </p:nvGrpSpPr>
        <p:grpSpPr>
          <a:xfrm>
            <a:off x="830392" y="6578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2" name="Google Shape;62;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4" name="Google Shape;64;p10"/>
          <p:cNvGrpSpPr/>
          <p:nvPr/>
        </p:nvGrpSpPr>
        <p:grpSpPr>
          <a:xfrm>
            <a:off x="830392" y="657856"/>
            <a:ext cx="745763" cy="45826"/>
            <a:chOff x="4580561" y="2589004"/>
            <a:chExt cx="1064464" cy="25200"/>
          </a:xfrm>
        </p:grpSpPr>
        <p:sp>
          <p:nvSpPr>
            <p:cNvPr id="65" name="Google Shape;65;p10"/>
            <p:cNvSpPr/>
            <p:nvPr/>
          </p:nvSpPr>
          <p:spPr>
            <a:xfrm rot="-5400000">
              <a:off x="5366325" y="2335504"/>
              <a:ext cx="25200" cy="532200"/>
            </a:xfrm>
            <a:prstGeom prst="rect">
              <a:avLst/>
            </a:prstGeom>
            <a:solidFill>
              <a:srgbClr val="1515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rot="-5400000">
              <a:off x="4836311" y="2333254"/>
              <a:ext cx="25200" cy="5367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ctrTitle"/>
          </p:nvPr>
        </p:nvSpPr>
        <p:spPr>
          <a:xfrm>
            <a:off x="729450" y="1322450"/>
            <a:ext cx="8268300" cy="1664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4400">
                <a:solidFill>
                  <a:schemeClr val="lt1"/>
                </a:solidFill>
              </a:rPr>
              <a:t>Chapter 5: </a:t>
            </a:r>
            <a:endParaRPr sz="4400">
              <a:solidFill>
                <a:schemeClr val="lt1"/>
              </a:solidFill>
            </a:endParaRPr>
          </a:p>
          <a:p>
            <a:pPr indent="0" lvl="0" marL="0" rtl="0" algn="l">
              <a:lnSpc>
                <a:spcPct val="115000"/>
              </a:lnSpc>
              <a:spcBef>
                <a:spcPts val="2400"/>
              </a:spcBef>
              <a:spcAft>
                <a:spcPts val="1000"/>
              </a:spcAft>
              <a:buNone/>
            </a:pPr>
            <a:r>
              <a:rPr lang="en" sz="3400">
                <a:solidFill>
                  <a:schemeClr val="lt1"/>
                </a:solidFill>
              </a:rPr>
              <a:t>A research perspective on Filecoin</a:t>
            </a:r>
            <a:endParaRPr sz="4400">
              <a:solidFill>
                <a:schemeClr val="lt1"/>
              </a:solidFill>
            </a:endParaRPr>
          </a:p>
        </p:txBody>
      </p:sp>
      <p:sp>
        <p:nvSpPr>
          <p:cNvPr id="111" name="Google Shape;111;p18"/>
          <p:cNvSpPr txBox="1"/>
          <p:nvPr>
            <p:ph idx="1" type="subTitle"/>
          </p:nvPr>
        </p:nvSpPr>
        <p:spPr>
          <a:xfrm>
            <a:off x="729450" y="3454050"/>
            <a:ext cx="4570200" cy="84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2"/>
                </a:solidFill>
              </a:rPr>
              <a:t>Content</a:t>
            </a:r>
            <a:r>
              <a:rPr lang="en" sz="1800">
                <a:solidFill>
                  <a:schemeClr val="lt2"/>
                </a:solidFill>
              </a:rPr>
              <a:t> created by Brown Zhang</a:t>
            </a:r>
            <a:endParaRPr sz="1800">
              <a:solidFill>
                <a:schemeClr val="lt2"/>
              </a:solidFill>
            </a:endParaRPr>
          </a:p>
          <a:p>
            <a:pPr indent="0" lvl="0" marL="0" rtl="0" algn="l">
              <a:lnSpc>
                <a:spcPct val="115000"/>
              </a:lnSpc>
              <a:spcBef>
                <a:spcPts val="0"/>
              </a:spcBef>
              <a:spcAft>
                <a:spcPts val="0"/>
              </a:spcAft>
              <a:buNone/>
            </a:pPr>
            <a:r>
              <a:rPr lang="en" sz="1800">
                <a:solidFill>
                  <a:schemeClr val="lt2"/>
                </a:solidFill>
              </a:rPr>
              <a:t>Researcher @ </a:t>
            </a:r>
            <a:r>
              <a:rPr lang="en" sz="1800">
                <a:solidFill>
                  <a:schemeClr val="lt2"/>
                </a:solidFill>
              </a:rPr>
              <a:t>KEN Labs</a:t>
            </a:r>
            <a:endParaRPr sz="1800">
              <a:solidFill>
                <a:schemeClr val="lt2"/>
              </a:solidFill>
            </a:endParaRPr>
          </a:p>
        </p:txBody>
      </p:sp>
      <p:sp>
        <p:nvSpPr>
          <p:cNvPr id="112" name="Google Shape;112;p18"/>
          <p:cNvSpPr txBox="1"/>
          <p:nvPr/>
        </p:nvSpPr>
        <p:spPr>
          <a:xfrm>
            <a:off x="1030400" y="726325"/>
            <a:ext cx="326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rPr>
              <a:t>Beginners Guide to Filecoin</a:t>
            </a:r>
            <a:endParaRPr sz="1800">
              <a:solidFill>
                <a:schemeClr val="lt1"/>
              </a:solidFill>
            </a:endParaRPr>
          </a:p>
        </p:txBody>
      </p:sp>
      <p:pic>
        <p:nvPicPr>
          <p:cNvPr id="113" name="Google Shape;113;p18"/>
          <p:cNvPicPr preferRelativeResize="0"/>
          <p:nvPr/>
        </p:nvPicPr>
        <p:blipFill>
          <a:blip r:embed="rId3">
            <a:alphaModFix/>
          </a:blip>
          <a:stretch>
            <a:fillRect/>
          </a:stretch>
        </p:blipFill>
        <p:spPr>
          <a:xfrm>
            <a:off x="6423850" y="646813"/>
            <a:ext cx="531993" cy="541200"/>
          </a:xfrm>
          <a:prstGeom prst="rect">
            <a:avLst/>
          </a:prstGeom>
          <a:noFill/>
          <a:ln>
            <a:noFill/>
          </a:ln>
        </p:spPr>
      </p:pic>
      <p:pic>
        <p:nvPicPr>
          <p:cNvPr id="114" name="Google Shape;114;p18"/>
          <p:cNvPicPr preferRelativeResize="0"/>
          <p:nvPr/>
        </p:nvPicPr>
        <p:blipFill>
          <a:blip r:embed="rId4">
            <a:alphaModFix/>
          </a:blip>
          <a:stretch>
            <a:fillRect/>
          </a:stretch>
        </p:blipFill>
        <p:spPr>
          <a:xfrm>
            <a:off x="7068350" y="668050"/>
            <a:ext cx="500500" cy="498725"/>
          </a:xfrm>
          <a:prstGeom prst="rect">
            <a:avLst/>
          </a:prstGeom>
          <a:noFill/>
          <a:ln>
            <a:noFill/>
          </a:ln>
        </p:spPr>
      </p:pic>
      <p:pic>
        <p:nvPicPr>
          <p:cNvPr id="115" name="Google Shape;115;p18"/>
          <p:cNvPicPr preferRelativeResize="0"/>
          <p:nvPr/>
        </p:nvPicPr>
        <p:blipFill>
          <a:blip r:embed="rId5">
            <a:alphaModFix/>
          </a:blip>
          <a:stretch>
            <a:fillRect/>
          </a:stretch>
        </p:blipFill>
        <p:spPr>
          <a:xfrm>
            <a:off x="7681350" y="667175"/>
            <a:ext cx="500500" cy="500500"/>
          </a:xfrm>
          <a:prstGeom prst="rect">
            <a:avLst/>
          </a:prstGeom>
          <a:noFill/>
          <a:ln>
            <a:noFill/>
          </a:ln>
        </p:spPr>
      </p:pic>
      <p:pic>
        <p:nvPicPr>
          <p:cNvPr id="116" name="Google Shape;116;p18"/>
          <p:cNvPicPr preferRelativeResize="0"/>
          <p:nvPr/>
        </p:nvPicPr>
        <p:blipFill>
          <a:blip r:embed="rId6">
            <a:alphaModFix/>
          </a:blip>
          <a:stretch>
            <a:fillRect/>
          </a:stretch>
        </p:blipFill>
        <p:spPr>
          <a:xfrm>
            <a:off x="8294350" y="610600"/>
            <a:ext cx="576125" cy="577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79" name="Shape 179"/>
        <p:cNvGrpSpPr/>
        <p:nvPr/>
      </p:nvGrpSpPr>
      <p:grpSpPr>
        <a:xfrm>
          <a:off x="0" y="0"/>
          <a:ext cx="0" cy="0"/>
          <a:chOff x="0" y="0"/>
          <a:chExt cx="0" cy="0"/>
        </a:xfrm>
      </p:grpSpPr>
      <p:sp>
        <p:nvSpPr>
          <p:cNvPr id="180" name="Google Shape;180;p27"/>
          <p:cNvSpPr txBox="1"/>
          <p:nvPr>
            <p:ph type="title"/>
          </p:nvPr>
        </p:nvSpPr>
        <p:spPr>
          <a:xfrm>
            <a:off x="729450" y="7890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Conclusion</a:t>
            </a:r>
            <a:endParaRPr sz="2600"/>
          </a:p>
        </p:txBody>
      </p:sp>
      <p:sp>
        <p:nvSpPr>
          <p:cNvPr id="181" name="Google Shape;181;p27"/>
          <p:cNvSpPr txBox="1"/>
          <p:nvPr>
            <p:ph idx="4294967295"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The Filecoin research community drives breakthroughs that will accelerate the evolution of the Filecoin network. But the real technological accelerant will be Filecoin’s ongoing widespread adoption by the broader Web 3.0 community, bringing research into contact with reality to create new technologies and applications.</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800">
              <a:solidFill>
                <a:schemeClr val="lt1"/>
              </a:solidFil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000"/>
              </a:spcBef>
              <a:spcAft>
                <a:spcPts val="1000"/>
              </a:spcAft>
              <a:buNone/>
            </a:pPr>
            <a:r>
              <a:t/>
            </a:r>
            <a:endParaRPr sz="1100">
              <a:solidFill>
                <a:srgbClr val="333333"/>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ctrTitle"/>
          </p:nvPr>
        </p:nvSpPr>
        <p:spPr>
          <a:xfrm>
            <a:off x="727950" y="2253700"/>
            <a:ext cx="7688100" cy="103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solidFill>
                  <a:schemeClr val="lt1"/>
                </a:solidFill>
              </a:rPr>
              <a:t>Feedback is welcomed.</a:t>
            </a:r>
            <a:endParaRPr sz="3100">
              <a:solidFill>
                <a:schemeClr val="lt1"/>
              </a:solidFill>
            </a:endParaRPr>
          </a:p>
          <a:p>
            <a:pPr indent="0" lvl="0" marL="0" rtl="0" algn="ctr">
              <a:spcBef>
                <a:spcPts val="0"/>
              </a:spcBef>
              <a:spcAft>
                <a:spcPts val="0"/>
              </a:spcAft>
              <a:buNone/>
            </a:pPr>
            <a:r>
              <a:rPr lang="en" sz="1100">
                <a:solidFill>
                  <a:schemeClr val="lt1"/>
                </a:solidFill>
              </a:rPr>
              <a:t>https://github.com/kenlabs/Beginners-Guide-to-Filecoin</a:t>
            </a:r>
            <a:endParaRPr sz="1100">
              <a:solidFill>
                <a:schemeClr val="lt1"/>
              </a:solidFill>
            </a:endParaRPr>
          </a:p>
        </p:txBody>
      </p:sp>
      <p:pic>
        <p:nvPicPr>
          <p:cNvPr id="187" name="Google Shape;187;p28"/>
          <p:cNvPicPr preferRelativeResize="0"/>
          <p:nvPr/>
        </p:nvPicPr>
        <p:blipFill>
          <a:blip r:embed="rId3">
            <a:alphaModFix/>
          </a:blip>
          <a:stretch>
            <a:fillRect/>
          </a:stretch>
        </p:blipFill>
        <p:spPr>
          <a:xfrm>
            <a:off x="4070360" y="1550680"/>
            <a:ext cx="689393" cy="703020"/>
          </a:xfrm>
          <a:prstGeom prst="rect">
            <a:avLst/>
          </a:prstGeom>
          <a:noFill/>
          <a:ln>
            <a:noFill/>
          </a:ln>
        </p:spPr>
      </p:pic>
      <p:pic>
        <p:nvPicPr>
          <p:cNvPr id="188" name="Google Shape;188;p28"/>
          <p:cNvPicPr preferRelativeResize="0"/>
          <p:nvPr/>
        </p:nvPicPr>
        <p:blipFill>
          <a:blip r:embed="rId4">
            <a:alphaModFix/>
          </a:blip>
          <a:stretch>
            <a:fillRect/>
          </a:stretch>
        </p:blipFill>
        <p:spPr>
          <a:xfrm>
            <a:off x="3941056" y="1166725"/>
            <a:ext cx="948000" cy="52181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30725" y="7852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122" name="Google Shape;122;p19"/>
          <p:cNvSpPr txBox="1"/>
          <p:nvPr>
            <p:ph idx="1" type="body"/>
          </p:nvPr>
        </p:nvSpPr>
        <p:spPr>
          <a:xfrm>
            <a:off x="721225" y="1900725"/>
            <a:ext cx="3893400" cy="2089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2"/>
              </a:buClr>
              <a:buSzPts val="1100"/>
              <a:buFont typeface="Arial"/>
              <a:buChar char="●"/>
            </a:pPr>
            <a:r>
              <a:rPr lang="en" sz="1100">
                <a:solidFill>
                  <a:schemeClr val="dk2"/>
                </a:solidFill>
                <a:latin typeface="Arial"/>
                <a:ea typeface="Arial"/>
                <a:cs typeface="Arial"/>
                <a:sym typeface="Arial"/>
              </a:rPr>
              <a:t>Filecoin network is launching in the middle of a revolution in internet architecture.</a:t>
            </a:r>
            <a:endParaRPr sz="1100">
              <a:solidFill>
                <a:schemeClr val="dk2"/>
              </a:solidFill>
              <a:latin typeface="Arial"/>
              <a:ea typeface="Arial"/>
              <a:cs typeface="Arial"/>
              <a:sym typeface="Arial"/>
            </a:endParaRPr>
          </a:p>
          <a:p>
            <a:pPr indent="-298450" lvl="0" marL="457200" rtl="0" algn="l">
              <a:spcBef>
                <a:spcPts val="1000"/>
              </a:spcBef>
              <a:spcAft>
                <a:spcPts val="0"/>
              </a:spcAft>
              <a:buClr>
                <a:schemeClr val="dk2"/>
              </a:buClr>
              <a:buSzPts val="1100"/>
              <a:buFont typeface="Arial"/>
              <a:buChar char="●"/>
            </a:pPr>
            <a:r>
              <a:rPr lang="en" sz="1100">
                <a:solidFill>
                  <a:schemeClr val="dk2"/>
                </a:solidFill>
                <a:latin typeface="Arial"/>
                <a:ea typeface="Arial"/>
                <a:cs typeface="Arial"/>
                <a:sym typeface="Arial"/>
              </a:rPr>
              <a:t>Filecoin represents an evolution in protocols and services adapted to the needs of the revolution in internet architecture.</a:t>
            </a:r>
            <a:endParaRPr sz="1100">
              <a:solidFill>
                <a:schemeClr val="dk2"/>
              </a:solidFill>
              <a:latin typeface="Arial"/>
              <a:ea typeface="Arial"/>
              <a:cs typeface="Arial"/>
              <a:sym typeface="Arial"/>
            </a:endParaRPr>
          </a:p>
          <a:p>
            <a:pPr indent="-298450" lvl="0" marL="457200" rtl="0" algn="l">
              <a:spcBef>
                <a:spcPts val="1000"/>
              </a:spcBef>
              <a:spcAft>
                <a:spcPts val="1000"/>
              </a:spcAft>
              <a:buClr>
                <a:schemeClr val="dk2"/>
              </a:buClr>
              <a:buSzPts val="1100"/>
              <a:buFont typeface="Arial"/>
              <a:buChar char="●"/>
            </a:pPr>
            <a:r>
              <a:rPr lang="en" sz="1100">
                <a:solidFill>
                  <a:schemeClr val="dk2"/>
                </a:solidFill>
                <a:latin typeface="Arial"/>
                <a:ea typeface="Arial"/>
                <a:cs typeface="Arial"/>
                <a:sym typeface="Arial"/>
              </a:rPr>
              <a:t>Filecoin and other blockchain networks like Bitcoin and Ethereum are pioneering examples of Open Services.</a:t>
            </a:r>
            <a:endParaRPr sz="1100">
              <a:solidFill>
                <a:schemeClr val="dk2"/>
              </a:solidFill>
              <a:latin typeface="Arial"/>
              <a:ea typeface="Arial"/>
              <a:cs typeface="Arial"/>
              <a:sym typeface="Arial"/>
            </a:endParaRPr>
          </a:p>
        </p:txBody>
      </p:sp>
      <p:pic>
        <p:nvPicPr>
          <p:cNvPr id="123" name="Google Shape;123;p19"/>
          <p:cNvPicPr preferRelativeResize="0"/>
          <p:nvPr/>
        </p:nvPicPr>
        <p:blipFill>
          <a:blip r:embed="rId3">
            <a:alphaModFix/>
          </a:blip>
          <a:stretch>
            <a:fillRect/>
          </a:stretch>
        </p:blipFill>
        <p:spPr>
          <a:xfrm>
            <a:off x="5146750" y="1577408"/>
            <a:ext cx="3997251" cy="22517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728351" y="785250"/>
            <a:ext cx="72618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Standing on </a:t>
            </a:r>
            <a:endParaRPr/>
          </a:p>
          <a:p>
            <a:pPr indent="0" lvl="0" marL="0" rtl="0" algn="l">
              <a:spcBef>
                <a:spcPts val="0"/>
              </a:spcBef>
              <a:spcAft>
                <a:spcPts val="0"/>
              </a:spcAft>
              <a:buNone/>
            </a:pPr>
            <a:r>
              <a:rPr lang="en"/>
              <a:t>the shoulders of giants</a:t>
            </a:r>
            <a:endParaRPr/>
          </a:p>
        </p:txBody>
      </p:sp>
      <p:sp>
        <p:nvSpPr>
          <p:cNvPr id="129" name="Google Shape;129;p20"/>
          <p:cNvSpPr txBox="1"/>
          <p:nvPr>
            <p:ph idx="1" type="body"/>
          </p:nvPr>
        </p:nvSpPr>
        <p:spPr>
          <a:xfrm>
            <a:off x="728350" y="1793700"/>
            <a:ext cx="4450800" cy="220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100">
              <a:solidFill>
                <a:srgbClr val="333333"/>
              </a:solidFill>
              <a:latin typeface="Arial"/>
              <a:ea typeface="Arial"/>
              <a:cs typeface="Arial"/>
              <a:sym typeface="Arial"/>
            </a:endParaRPr>
          </a:p>
          <a:p>
            <a:pPr indent="0" lvl="0" marL="0" rtl="0" algn="l">
              <a:lnSpc>
                <a:spcPct val="150000"/>
              </a:lnSpc>
              <a:spcBef>
                <a:spcPts val="1600"/>
              </a:spcBef>
              <a:spcAft>
                <a:spcPts val="0"/>
              </a:spcAft>
              <a:buNone/>
            </a:pPr>
            <a:r>
              <a:rPr lang="en" sz="1100">
                <a:solidFill>
                  <a:srgbClr val="333333"/>
                </a:solidFill>
                <a:latin typeface="Arial"/>
                <a:ea typeface="Arial"/>
                <a:cs typeface="Arial"/>
                <a:sym typeface="Arial"/>
              </a:rPr>
              <a:t>It would be impossible to capture all of the advances in cryptography, distributed systems, cryptoeconomics, and related fields that have contributed to the development of Filecoin.</a:t>
            </a:r>
            <a:endParaRPr sz="1100">
              <a:solidFill>
                <a:srgbClr val="333333"/>
              </a:solidFill>
              <a:latin typeface="Arial"/>
              <a:ea typeface="Arial"/>
              <a:cs typeface="Arial"/>
              <a:sym typeface="Arial"/>
            </a:endParaRPr>
          </a:p>
          <a:p>
            <a:pPr indent="0" lvl="0" marL="0" rtl="0" algn="l">
              <a:spcBef>
                <a:spcPts val="1600"/>
              </a:spcBef>
              <a:spcAft>
                <a:spcPts val="1600"/>
              </a:spcAft>
              <a:buNone/>
            </a:pPr>
            <a:r>
              <a:t/>
            </a:r>
            <a:endParaRPr sz="1100">
              <a:solidFill>
                <a:srgbClr val="333333"/>
              </a:solidFill>
              <a:latin typeface="Verdana"/>
              <a:ea typeface="Verdana"/>
              <a:cs typeface="Verdana"/>
              <a:sym typeface="Verdana"/>
            </a:endParaRPr>
          </a:p>
        </p:txBody>
      </p:sp>
      <p:pic>
        <p:nvPicPr>
          <p:cNvPr id="130" name="Google Shape;130;p20"/>
          <p:cNvPicPr preferRelativeResize="0"/>
          <p:nvPr/>
        </p:nvPicPr>
        <p:blipFill rotWithShape="1">
          <a:blip r:embed="rId3">
            <a:alphaModFix/>
          </a:blip>
          <a:srcRect b="3860" l="0" r="0" t="5731"/>
          <a:stretch/>
        </p:blipFill>
        <p:spPr>
          <a:xfrm>
            <a:off x="5572125" y="655700"/>
            <a:ext cx="3190200" cy="37531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1"/>
          <p:cNvPicPr preferRelativeResize="0"/>
          <p:nvPr/>
        </p:nvPicPr>
        <p:blipFill>
          <a:blip r:embed="rId3">
            <a:alphaModFix/>
          </a:blip>
          <a:stretch>
            <a:fillRect/>
          </a:stretch>
        </p:blipFill>
        <p:spPr>
          <a:xfrm>
            <a:off x="5146750" y="1577400"/>
            <a:ext cx="3997251" cy="2247327"/>
          </a:xfrm>
          <a:prstGeom prst="rect">
            <a:avLst/>
          </a:prstGeom>
          <a:noFill/>
          <a:ln>
            <a:noFill/>
          </a:ln>
        </p:spPr>
      </p:pic>
      <p:sp>
        <p:nvSpPr>
          <p:cNvPr id="136" name="Google Shape;136;p21"/>
          <p:cNvSpPr txBox="1"/>
          <p:nvPr>
            <p:ph type="title"/>
          </p:nvPr>
        </p:nvSpPr>
        <p:spPr>
          <a:xfrm>
            <a:off x="730725" y="785250"/>
            <a:ext cx="46233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post-Bitcoin landscape</a:t>
            </a:r>
            <a:endParaRPr/>
          </a:p>
        </p:txBody>
      </p:sp>
      <p:sp>
        <p:nvSpPr>
          <p:cNvPr id="137" name="Google Shape;137;p21"/>
          <p:cNvSpPr txBox="1"/>
          <p:nvPr>
            <p:ph idx="1" type="body"/>
          </p:nvPr>
        </p:nvSpPr>
        <p:spPr>
          <a:xfrm>
            <a:off x="721225" y="19007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Arial"/>
                <a:ea typeface="Arial"/>
                <a:cs typeface="Arial"/>
                <a:sym typeface="Arial"/>
              </a:rPr>
              <a:t>The arrival of Bitcoin initiated a rapid florescence in the development of distributed ledger technology, inaugurating the modern blockchain era. This period saw a number of innovations in both underlying technologies and overlaid applications.</a:t>
            </a:r>
            <a:endParaRPr sz="1100">
              <a:solidFill>
                <a:schemeClr val="dk2"/>
              </a:solidFill>
              <a:latin typeface="Arial"/>
              <a:ea typeface="Arial"/>
              <a:cs typeface="Arial"/>
              <a:sym typeface="Arial"/>
            </a:endParaRPr>
          </a:p>
          <a:p>
            <a:pPr indent="0" lvl="0" marL="0" rtl="0" algn="l">
              <a:spcBef>
                <a:spcPts val="1000"/>
              </a:spcBef>
              <a:spcAft>
                <a:spcPts val="0"/>
              </a:spcAft>
              <a:buNone/>
            </a:pPr>
            <a:r>
              <a:rPr lang="en" sz="1100">
                <a:solidFill>
                  <a:schemeClr val="dk2"/>
                </a:solidFill>
                <a:latin typeface="Arial"/>
                <a:ea typeface="Arial"/>
                <a:cs typeface="Arial"/>
                <a:sym typeface="Arial"/>
              </a:rPr>
              <a:t>Bitcoin’s practical breakthrough was its proof-of-work consensus algorithm, which created a reliable system for managing and tracking token ownership in a distributed system. It was established that satisfactory solutions to the Byzantine Generals' problem were realistically possible.</a:t>
            </a:r>
            <a:endParaRPr sz="1100">
              <a:solidFill>
                <a:schemeClr val="dk2"/>
              </a:solidFill>
              <a:latin typeface="Arial"/>
              <a:ea typeface="Arial"/>
              <a:cs typeface="Arial"/>
              <a:sym typeface="Arial"/>
            </a:endParaRPr>
          </a:p>
          <a:p>
            <a:pPr indent="0" lvl="0" marL="0" rtl="0" algn="l">
              <a:spcBef>
                <a:spcPts val="1000"/>
              </a:spcBef>
              <a:spcAft>
                <a:spcPts val="1000"/>
              </a:spcAft>
              <a:buNone/>
            </a:pPr>
            <a:r>
              <a:t/>
            </a:r>
            <a:endParaRPr sz="1100">
              <a:solidFill>
                <a:schemeClr val="dk2"/>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2"/>
          <p:cNvPicPr preferRelativeResize="0"/>
          <p:nvPr/>
        </p:nvPicPr>
        <p:blipFill>
          <a:blip r:embed="rId3">
            <a:alphaModFix/>
          </a:blip>
          <a:stretch>
            <a:fillRect/>
          </a:stretch>
        </p:blipFill>
        <p:spPr>
          <a:xfrm>
            <a:off x="5146750" y="1577400"/>
            <a:ext cx="3997248" cy="2248448"/>
          </a:xfrm>
          <a:prstGeom prst="rect">
            <a:avLst/>
          </a:prstGeom>
          <a:noFill/>
          <a:ln>
            <a:noFill/>
          </a:ln>
        </p:spPr>
      </p:pic>
      <p:sp>
        <p:nvSpPr>
          <p:cNvPr id="143" name="Google Shape;143;p22"/>
          <p:cNvSpPr txBox="1"/>
          <p:nvPr>
            <p:ph type="title"/>
          </p:nvPr>
        </p:nvSpPr>
        <p:spPr>
          <a:xfrm>
            <a:off x="730725" y="785250"/>
            <a:ext cx="46233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post-Bitcoin landscape</a:t>
            </a:r>
            <a:endParaRPr/>
          </a:p>
        </p:txBody>
      </p:sp>
      <p:sp>
        <p:nvSpPr>
          <p:cNvPr id="144" name="Google Shape;144;p22"/>
          <p:cNvSpPr txBox="1"/>
          <p:nvPr>
            <p:ph idx="1" type="body"/>
          </p:nvPr>
        </p:nvSpPr>
        <p:spPr>
          <a:xfrm>
            <a:off x="721225" y="19007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Arial"/>
                <a:ea typeface="Arial"/>
                <a:cs typeface="Arial"/>
                <a:sym typeface="Arial"/>
              </a:rPr>
              <a:t>Blockchain developers immediately began to implement further innovations on the problem of consensus.</a:t>
            </a:r>
            <a:endParaRPr sz="1100">
              <a:solidFill>
                <a:schemeClr val="dk2"/>
              </a:solidFill>
              <a:latin typeface="Arial"/>
              <a:ea typeface="Arial"/>
              <a:cs typeface="Arial"/>
              <a:sym typeface="Arial"/>
            </a:endParaRPr>
          </a:p>
          <a:p>
            <a:pPr indent="0" lvl="0" marL="0" rtl="0" algn="l">
              <a:spcBef>
                <a:spcPts val="1000"/>
              </a:spcBef>
              <a:spcAft>
                <a:spcPts val="0"/>
              </a:spcAft>
              <a:buNone/>
            </a:pPr>
            <a:r>
              <a:rPr lang="en" sz="1100">
                <a:solidFill>
                  <a:schemeClr val="dk2"/>
                </a:solidFill>
                <a:latin typeface="Arial"/>
                <a:ea typeface="Arial"/>
                <a:cs typeface="Arial"/>
                <a:sym typeface="Arial"/>
              </a:rPr>
              <a:t>Such as: Peercoin, Primecoin, and Permacoin.</a:t>
            </a:r>
            <a:endParaRPr sz="1100">
              <a:solidFill>
                <a:schemeClr val="dk2"/>
              </a:solidFill>
              <a:latin typeface="Arial"/>
              <a:ea typeface="Arial"/>
              <a:cs typeface="Arial"/>
              <a:sym typeface="Arial"/>
            </a:endParaRPr>
          </a:p>
          <a:p>
            <a:pPr indent="0" lvl="0" marL="0" rtl="0" algn="l">
              <a:spcBef>
                <a:spcPts val="1000"/>
              </a:spcBef>
              <a:spcAft>
                <a:spcPts val="1000"/>
              </a:spcAft>
              <a:buNone/>
            </a:pPr>
            <a:r>
              <a:rPr lang="en" sz="1100">
                <a:solidFill>
                  <a:schemeClr val="dk2"/>
                </a:solidFill>
                <a:latin typeface="Arial"/>
                <a:ea typeface="Arial"/>
                <a:cs typeface="Arial"/>
                <a:sym typeface="Arial"/>
              </a:rPr>
              <a:t>Ethereum (whitepaper, 2013) launched based on a proof-of-work consensus protocol (Ethash); the network intends to shift to a proof-of-stake protocol in Eth 2.0. Ethereum explicitly foregrounded the potential for blockchain networks to serve as a platform for decentralized applications, helping to create the market for decentralized file storage, among other novel blockchain applications.</a:t>
            </a:r>
            <a:endParaRPr sz="1100">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txBox="1"/>
          <p:nvPr>
            <p:ph type="title"/>
          </p:nvPr>
        </p:nvSpPr>
        <p:spPr>
          <a:xfrm>
            <a:off x="728350" y="785250"/>
            <a:ext cx="64020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2014 Filecoin whitepaper</a:t>
            </a:r>
            <a:endParaRPr sz="1950">
              <a:solidFill>
                <a:srgbClr val="131316"/>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0" name="Google Shape;150;p23"/>
          <p:cNvSpPr txBox="1"/>
          <p:nvPr>
            <p:ph idx="1" type="body"/>
          </p:nvPr>
        </p:nvSpPr>
        <p:spPr>
          <a:xfrm>
            <a:off x="721250" y="1431750"/>
            <a:ext cx="7298700" cy="2201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333333"/>
                </a:solidFill>
                <a:latin typeface="Arial"/>
                <a:ea typeface="Arial"/>
                <a:cs typeface="Arial"/>
                <a:sym typeface="Arial"/>
              </a:rPr>
              <a:t>The first version of Filecoin, a cryptocurrency and file storage network enabling the outsourcing of data storage to a distributed network of service providers, was published in 2014.</a:t>
            </a:r>
            <a:endParaRPr sz="1100">
              <a:solidFill>
                <a:srgbClr val="333333"/>
              </a:solidFill>
              <a:latin typeface="Arial"/>
              <a:ea typeface="Arial"/>
              <a:cs typeface="Arial"/>
              <a:sym typeface="Arial"/>
            </a:endParaRPr>
          </a:p>
          <a:p>
            <a:pPr indent="0" lvl="0" marL="0" rtl="0" algn="l">
              <a:lnSpc>
                <a:spcPct val="150000"/>
              </a:lnSpc>
              <a:spcBef>
                <a:spcPts val="1600"/>
              </a:spcBef>
              <a:spcAft>
                <a:spcPts val="1600"/>
              </a:spcAft>
              <a:buNone/>
            </a:pPr>
            <a:r>
              <a:rPr lang="en" sz="1100">
                <a:solidFill>
                  <a:srgbClr val="333333"/>
                </a:solidFill>
                <a:latin typeface="Arial"/>
                <a:ea typeface="Arial"/>
                <a:cs typeface="Arial"/>
                <a:sym typeface="Arial"/>
              </a:rPr>
              <a:t>In the 2014 proposal, Filecoin’s useful storage service is layered atop Bitcoin-style proof-of-work consensus: in addition to solving a cryptographic puzzle, Filecoin miners would complete a proof-of-retrievability establishing that they were storing a particular file. </a:t>
            </a:r>
            <a:endParaRPr sz="1100">
              <a:solidFill>
                <a:srgbClr val="333333"/>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729450" y="785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2017 Filecoin whitepaper</a:t>
            </a:r>
            <a:endParaRPr/>
          </a:p>
        </p:txBody>
      </p:sp>
      <p:sp>
        <p:nvSpPr>
          <p:cNvPr id="156" name="Google Shape;156;p24"/>
          <p:cNvSpPr/>
          <p:nvPr/>
        </p:nvSpPr>
        <p:spPr>
          <a:xfrm>
            <a:off x="5167009" y="1419675"/>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rPr>
              <a:t>2</a:t>
            </a:r>
            <a:endParaRPr b="1" sz="800">
              <a:solidFill>
                <a:srgbClr val="FFFFFF"/>
              </a:solidFill>
            </a:endParaRPr>
          </a:p>
        </p:txBody>
      </p:sp>
      <p:sp>
        <p:nvSpPr>
          <p:cNvPr id="157" name="Google Shape;157;p24"/>
          <p:cNvSpPr txBox="1"/>
          <p:nvPr>
            <p:ph idx="1" type="body"/>
          </p:nvPr>
        </p:nvSpPr>
        <p:spPr>
          <a:xfrm>
            <a:off x="5612300" y="1311775"/>
            <a:ext cx="2832900" cy="37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333333"/>
                </a:solidFill>
                <a:latin typeface="Arial"/>
                <a:ea typeface="Arial"/>
                <a:cs typeface="Arial"/>
                <a:sym typeface="Arial"/>
              </a:rPr>
              <a:t>The Filecoin Proof System</a:t>
            </a:r>
            <a:endParaRPr b="1" sz="1650">
              <a:solidFill>
                <a:srgbClr val="131316"/>
              </a:solidFill>
              <a:latin typeface="Arial"/>
              <a:ea typeface="Arial"/>
              <a:cs typeface="Arial"/>
              <a:sym typeface="Arial"/>
            </a:endParaRPr>
          </a:p>
          <a:p>
            <a:pPr indent="0" lvl="0" marL="0" rtl="0" algn="l">
              <a:lnSpc>
                <a:spcPct val="115000"/>
              </a:lnSpc>
              <a:spcBef>
                <a:spcPts val="1000"/>
              </a:spcBef>
              <a:spcAft>
                <a:spcPts val="0"/>
              </a:spcAft>
              <a:buNone/>
            </a:pPr>
            <a:r>
              <a:rPr lang="en" sz="1100">
                <a:solidFill>
                  <a:srgbClr val="333333"/>
                </a:solidFill>
                <a:latin typeface="Arial"/>
                <a:ea typeface="Arial"/>
                <a:cs typeface="Arial"/>
                <a:sym typeface="Arial"/>
              </a:rPr>
              <a:t>The 2017 Filecoin construction described two new proofs-of-storage:</a:t>
            </a:r>
            <a:endParaRPr sz="1100">
              <a:solidFill>
                <a:srgbClr val="333333"/>
              </a:solidFill>
              <a:latin typeface="Arial"/>
              <a:ea typeface="Arial"/>
              <a:cs typeface="Arial"/>
              <a:sym typeface="Arial"/>
            </a:endParaRPr>
          </a:p>
          <a:p>
            <a:pPr indent="-298450" lvl="0" marL="457200" rtl="0" algn="l">
              <a:lnSpc>
                <a:spcPct val="115000"/>
              </a:lnSpc>
              <a:spcBef>
                <a:spcPts val="1000"/>
              </a:spcBef>
              <a:spcAft>
                <a:spcPts val="0"/>
              </a:spcAft>
              <a:buClr>
                <a:srgbClr val="333333"/>
              </a:buClr>
              <a:buSzPts val="1100"/>
              <a:buFont typeface="Arial"/>
              <a:buChar char="●"/>
            </a:pPr>
            <a:r>
              <a:rPr lang="en" sz="1100">
                <a:solidFill>
                  <a:srgbClr val="333333"/>
                </a:solidFill>
                <a:latin typeface="Arial"/>
                <a:ea typeface="Arial"/>
                <a:cs typeface="Arial"/>
                <a:sym typeface="Arial"/>
              </a:rPr>
              <a:t>proof-of-replication (PoRep)</a:t>
            </a:r>
            <a:endParaRPr sz="1100">
              <a:solidFill>
                <a:srgbClr val="333333"/>
              </a:solidFill>
              <a:latin typeface="Arial"/>
              <a:ea typeface="Arial"/>
              <a:cs typeface="Arial"/>
              <a:sym typeface="Arial"/>
            </a:endParaRPr>
          </a:p>
          <a:p>
            <a:pPr indent="-298450" lvl="0" marL="457200" rtl="0" algn="l">
              <a:lnSpc>
                <a:spcPct val="115000"/>
              </a:lnSpc>
              <a:spcBef>
                <a:spcPts val="1000"/>
              </a:spcBef>
              <a:spcAft>
                <a:spcPts val="0"/>
              </a:spcAft>
              <a:buClr>
                <a:srgbClr val="333333"/>
              </a:buClr>
              <a:buSzPts val="1100"/>
              <a:buFont typeface="Arial"/>
              <a:buChar char="●"/>
            </a:pPr>
            <a:r>
              <a:rPr lang="en" sz="1100">
                <a:solidFill>
                  <a:srgbClr val="333333"/>
                </a:solidFill>
                <a:latin typeface="Arial"/>
                <a:ea typeface="Arial"/>
                <a:cs typeface="Arial"/>
                <a:sym typeface="Arial"/>
              </a:rPr>
              <a:t>proof-of-spacetime (PoSt)</a:t>
            </a:r>
            <a:endParaRPr sz="1100">
              <a:latin typeface="Arial"/>
              <a:ea typeface="Arial"/>
              <a:cs typeface="Arial"/>
              <a:sym typeface="Arial"/>
            </a:endParaRPr>
          </a:p>
          <a:p>
            <a:pPr indent="0" lvl="0" marL="0" rtl="0" algn="l">
              <a:lnSpc>
                <a:spcPct val="115000"/>
              </a:lnSpc>
              <a:spcBef>
                <a:spcPts val="1000"/>
              </a:spcBef>
              <a:spcAft>
                <a:spcPts val="1000"/>
              </a:spcAft>
              <a:buNone/>
            </a:pPr>
            <a:r>
              <a:t/>
            </a:r>
            <a:endParaRPr sz="1100">
              <a:latin typeface="Arial"/>
              <a:ea typeface="Arial"/>
              <a:cs typeface="Arial"/>
              <a:sym typeface="Arial"/>
            </a:endParaRPr>
          </a:p>
        </p:txBody>
      </p:sp>
      <p:sp>
        <p:nvSpPr>
          <p:cNvPr id="158" name="Google Shape;158;p24"/>
          <p:cNvSpPr/>
          <p:nvPr/>
        </p:nvSpPr>
        <p:spPr>
          <a:xfrm>
            <a:off x="5167009" y="3096075"/>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rPr>
              <a:t>3</a:t>
            </a:r>
            <a:endParaRPr b="1" sz="800">
              <a:solidFill>
                <a:srgbClr val="FFFFFF"/>
              </a:solidFill>
            </a:endParaRPr>
          </a:p>
        </p:txBody>
      </p:sp>
      <p:sp>
        <p:nvSpPr>
          <p:cNvPr id="159" name="Google Shape;159;p24"/>
          <p:cNvSpPr txBox="1"/>
          <p:nvPr>
            <p:ph idx="1" type="body"/>
          </p:nvPr>
        </p:nvSpPr>
        <p:spPr>
          <a:xfrm>
            <a:off x="5612300" y="298817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333333"/>
                </a:solidFill>
                <a:latin typeface="Arial"/>
                <a:ea typeface="Arial"/>
                <a:cs typeface="Arial"/>
                <a:sym typeface="Arial"/>
              </a:rPr>
              <a:t>Refactoring Consensus</a:t>
            </a:r>
            <a:endParaRPr b="1" sz="1100">
              <a:solidFill>
                <a:srgbClr val="333333"/>
              </a:solidFill>
              <a:latin typeface="Arial"/>
              <a:ea typeface="Arial"/>
              <a:cs typeface="Arial"/>
              <a:sym typeface="Arial"/>
            </a:endParaRPr>
          </a:p>
          <a:p>
            <a:pPr indent="0" lvl="0" marL="0" rtl="0" algn="l">
              <a:spcBef>
                <a:spcPts val="1000"/>
              </a:spcBef>
              <a:spcAft>
                <a:spcPts val="1000"/>
              </a:spcAft>
              <a:buNone/>
            </a:pPr>
            <a:r>
              <a:rPr lang="en" sz="1100">
                <a:solidFill>
                  <a:srgbClr val="333333"/>
                </a:solidFill>
                <a:latin typeface="Arial"/>
                <a:ea typeface="Arial"/>
                <a:cs typeface="Arial"/>
                <a:sym typeface="Arial"/>
              </a:rPr>
              <a:t>Filecoin’s leader elections and its block reward system based on useful work create a system of incentives aligning miners and clients, with the goal of the network: providing useful storage.</a:t>
            </a:r>
            <a:endParaRPr sz="1100">
              <a:solidFill>
                <a:srgbClr val="333333"/>
              </a:solidFill>
              <a:latin typeface="Arial"/>
              <a:ea typeface="Arial"/>
              <a:cs typeface="Arial"/>
              <a:sym typeface="Arial"/>
            </a:endParaRPr>
          </a:p>
        </p:txBody>
      </p:sp>
      <p:sp>
        <p:nvSpPr>
          <p:cNvPr id="160" name="Google Shape;160;p24"/>
          <p:cNvSpPr txBox="1"/>
          <p:nvPr>
            <p:ph idx="1" type="body"/>
          </p:nvPr>
        </p:nvSpPr>
        <p:spPr>
          <a:xfrm>
            <a:off x="721250" y="1431750"/>
            <a:ext cx="3979800" cy="155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333333"/>
                </a:solidFill>
                <a:latin typeface="Arial"/>
                <a:ea typeface="Arial"/>
                <a:cs typeface="Arial"/>
                <a:sym typeface="Arial"/>
              </a:rPr>
              <a:t>In 2017, Protocol Labs announced Filecoin, the decentralized storage network, and market first envisioned in the 2014 whitepaper. </a:t>
            </a:r>
            <a:endParaRPr sz="1100">
              <a:solidFill>
                <a:srgbClr val="333333"/>
              </a:solidFill>
              <a:latin typeface="Arial"/>
              <a:ea typeface="Arial"/>
              <a:cs typeface="Arial"/>
              <a:sym typeface="Arial"/>
            </a:endParaRPr>
          </a:p>
          <a:p>
            <a:pPr indent="0" lvl="0" marL="0" rtl="0" algn="l">
              <a:lnSpc>
                <a:spcPct val="115000"/>
              </a:lnSpc>
              <a:spcBef>
                <a:spcPts val="1000"/>
              </a:spcBef>
              <a:spcAft>
                <a:spcPts val="1000"/>
              </a:spcAft>
              <a:buNone/>
            </a:pPr>
            <a:r>
              <a:rPr lang="en" sz="1100">
                <a:solidFill>
                  <a:srgbClr val="333333"/>
                </a:solidFill>
                <a:latin typeface="Arial"/>
                <a:ea typeface="Arial"/>
                <a:cs typeface="Arial"/>
                <a:sym typeface="Arial"/>
              </a:rPr>
              <a:t>Compared with the 2014 filecoin white paper, several significant conceptual and technological advances have been added:</a:t>
            </a:r>
            <a:endParaRPr sz="1100">
              <a:solidFill>
                <a:srgbClr val="333333"/>
              </a:solidFill>
              <a:latin typeface="Arial"/>
              <a:ea typeface="Arial"/>
              <a:cs typeface="Arial"/>
              <a:sym typeface="Arial"/>
            </a:endParaRPr>
          </a:p>
        </p:txBody>
      </p:sp>
      <p:sp>
        <p:nvSpPr>
          <p:cNvPr id="161" name="Google Shape;161;p24"/>
          <p:cNvSpPr/>
          <p:nvPr/>
        </p:nvSpPr>
        <p:spPr>
          <a:xfrm>
            <a:off x="747409" y="3096075"/>
            <a:ext cx="328800" cy="328800"/>
          </a:xfrm>
          <a:prstGeom prst="ellipse">
            <a:avLst/>
          </a:prstGeom>
          <a:solidFill>
            <a:srgbClr val="209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FFFFFF"/>
                </a:solidFill>
              </a:rPr>
              <a:t>1</a:t>
            </a:r>
            <a:endParaRPr b="1" sz="800">
              <a:solidFill>
                <a:srgbClr val="FFFFFF"/>
              </a:solidFill>
            </a:endParaRPr>
          </a:p>
        </p:txBody>
      </p:sp>
      <p:sp>
        <p:nvSpPr>
          <p:cNvPr id="162" name="Google Shape;162;p24"/>
          <p:cNvSpPr txBox="1"/>
          <p:nvPr>
            <p:ph idx="1" type="body"/>
          </p:nvPr>
        </p:nvSpPr>
        <p:spPr>
          <a:xfrm>
            <a:off x="1192700" y="2988175"/>
            <a:ext cx="3600300" cy="4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333333"/>
                </a:solidFill>
                <a:latin typeface="Arial"/>
                <a:ea typeface="Arial"/>
                <a:cs typeface="Arial"/>
                <a:sym typeface="Arial"/>
              </a:rPr>
              <a:t>IPFS</a:t>
            </a:r>
            <a:endParaRPr b="1" sz="1100">
              <a:solidFill>
                <a:srgbClr val="333333"/>
              </a:solidFill>
              <a:latin typeface="Arial"/>
              <a:ea typeface="Arial"/>
              <a:cs typeface="Arial"/>
              <a:sym typeface="Arial"/>
            </a:endParaRPr>
          </a:p>
          <a:p>
            <a:pPr indent="0" lvl="0" marL="0" rtl="0" algn="l">
              <a:lnSpc>
                <a:spcPct val="115000"/>
              </a:lnSpc>
              <a:spcBef>
                <a:spcPts val="1000"/>
              </a:spcBef>
              <a:spcAft>
                <a:spcPts val="1000"/>
              </a:spcAft>
              <a:buNone/>
            </a:pPr>
            <a:r>
              <a:rPr lang="en" sz="1100">
                <a:solidFill>
                  <a:srgbClr val="000000"/>
                </a:solidFill>
                <a:latin typeface="Arial"/>
                <a:ea typeface="Arial"/>
                <a:cs typeface="Arial"/>
                <a:sym typeface="Arial"/>
              </a:rPr>
              <a:t>In 2015, the launch of IPFS — a peer-to-peer hypermedia protocol for storing and sharing data in a distributed file system</a:t>
            </a:r>
            <a:r>
              <a:rPr b="1" lang="en" sz="1100">
                <a:solidFill>
                  <a:srgbClr val="000000"/>
                </a:solidFill>
                <a:latin typeface="Arial"/>
                <a:ea typeface="Arial"/>
                <a:cs typeface="Arial"/>
                <a:sym typeface="Arial"/>
              </a:rPr>
              <a:t>.</a:t>
            </a:r>
            <a:endParaRPr sz="1100">
              <a:solidFill>
                <a:srgbClr val="333333"/>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5146750" y="1577400"/>
            <a:ext cx="3997251" cy="2248450"/>
          </a:xfrm>
          <a:prstGeom prst="rect">
            <a:avLst/>
          </a:prstGeom>
          <a:noFill/>
          <a:ln>
            <a:noFill/>
          </a:ln>
        </p:spPr>
      </p:pic>
      <p:sp>
        <p:nvSpPr>
          <p:cNvPr id="168" name="Google Shape;168;p25"/>
          <p:cNvSpPr txBox="1"/>
          <p:nvPr>
            <p:ph type="title"/>
          </p:nvPr>
        </p:nvSpPr>
        <p:spPr>
          <a:xfrm>
            <a:off x="730725" y="785250"/>
            <a:ext cx="46233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rand</a:t>
            </a:r>
            <a:endParaRPr/>
          </a:p>
        </p:txBody>
      </p:sp>
      <p:sp>
        <p:nvSpPr>
          <p:cNvPr id="169" name="Google Shape;169;p25"/>
          <p:cNvSpPr txBox="1"/>
          <p:nvPr>
            <p:ph idx="1" type="body"/>
          </p:nvPr>
        </p:nvSpPr>
        <p:spPr>
          <a:xfrm>
            <a:off x="721225" y="19007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Arial"/>
                <a:ea typeface="Arial"/>
                <a:cs typeface="Arial"/>
                <a:sym typeface="Arial"/>
              </a:rPr>
              <a:t>Filecoin requires high-entropy, unbiased, publicly verifiable, and unpredictable randomness to conduct the leader elections, which determine which miner will generate the next block on the blockchain and earn that block’s rewards, and for the generation of PoRep and PoSt. </a:t>
            </a:r>
            <a:endParaRPr sz="1100">
              <a:solidFill>
                <a:schemeClr val="dk2"/>
              </a:solidFill>
              <a:latin typeface="Arial"/>
              <a:ea typeface="Arial"/>
              <a:cs typeface="Arial"/>
              <a:sym typeface="Arial"/>
            </a:endParaRPr>
          </a:p>
          <a:p>
            <a:pPr indent="0" lvl="0" marL="0" rtl="0" algn="l">
              <a:spcBef>
                <a:spcPts val="1000"/>
              </a:spcBef>
              <a:spcAft>
                <a:spcPts val="0"/>
              </a:spcAft>
              <a:buNone/>
            </a:pPr>
            <a:r>
              <a:rPr lang="en" sz="1100">
                <a:solidFill>
                  <a:schemeClr val="dk2"/>
                </a:solidFill>
                <a:latin typeface="Arial"/>
                <a:ea typeface="Arial"/>
                <a:cs typeface="Arial"/>
                <a:sym typeface="Arial"/>
              </a:rPr>
              <a:t>Drand provides this “good randomness”, allowing Filecoin to guarantee liveness — client consensus on the history of the Filecoin blockchain — and verifiable storage.</a:t>
            </a:r>
            <a:endParaRPr sz="1100">
              <a:solidFill>
                <a:schemeClr val="dk2"/>
              </a:solidFill>
              <a:latin typeface="Arial"/>
              <a:ea typeface="Arial"/>
              <a:cs typeface="Arial"/>
              <a:sym typeface="Arial"/>
            </a:endParaRPr>
          </a:p>
          <a:p>
            <a:pPr indent="0" lvl="0" marL="0" rtl="0" algn="l">
              <a:spcBef>
                <a:spcPts val="1000"/>
              </a:spcBef>
              <a:spcAft>
                <a:spcPts val="1000"/>
              </a:spcAft>
              <a:buNone/>
            </a:pPr>
            <a:r>
              <a:t/>
            </a:r>
            <a:endParaRPr sz="1100">
              <a:solidFill>
                <a:schemeClr val="dk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728350" y="785250"/>
            <a:ext cx="84156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Building the future</a:t>
            </a:r>
            <a:endParaRPr sz="1950">
              <a:solidFill>
                <a:srgbClr val="131316"/>
              </a:solidFill>
              <a:latin typeface="Arial"/>
              <a:ea typeface="Arial"/>
              <a:cs typeface="Arial"/>
              <a:sym typeface="Arial"/>
            </a:endParaRPr>
          </a:p>
          <a:p>
            <a:pPr indent="0" lvl="0" marL="0" rtl="0" algn="l">
              <a:spcBef>
                <a:spcPts val="0"/>
              </a:spcBef>
              <a:spcAft>
                <a:spcPts val="0"/>
              </a:spcAft>
              <a:buNone/>
            </a:pPr>
            <a:r>
              <a:t/>
            </a:r>
            <a:endParaRPr/>
          </a:p>
        </p:txBody>
      </p:sp>
      <p:sp>
        <p:nvSpPr>
          <p:cNvPr id="175" name="Google Shape;175;p26"/>
          <p:cNvSpPr txBox="1"/>
          <p:nvPr>
            <p:ph idx="1" type="body"/>
          </p:nvPr>
        </p:nvSpPr>
        <p:spPr>
          <a:xfrm>
            <a:off x="721250" y="1431750"/>
            <a:ext cx="70320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000000"/>
                </a:solidFill>
                <a:latin typeface="Arial"/>
                <a:ea typeface="Arial"/>
                <a:cs typeface="Arial"/>
                <a:sym typeface="Arial"/>
              </a:rPr>
              <a:t>The Filecoin network exploded onto the blockchain scene in October 2020, introducing an exciting new configuration of technology and incentives to the nascent Web 3.0 space.</a:t>
            </a:r>
            <a:endParaRPr sz="1100">
              <a:solidFill>
                <a:srgbClr val="000000"/>
              </a:solidFill>
              <a:latin typeface="Arial"/>
              <a:ea typeface="Arial"/>
              <a:cs typeface="Arial"/>
              <a:sym typeface="Arial"/>
            </a:endParaRPr>
          </a:p>
          <a:p>
            <a:pPr indent="0" lvl="0" marL="0" rtl="0" algn="l">
              <a:spcBef>
                <a:spcPts val="1000"/>
              </a:spcBef>
              <a:spcAft>
                <a:spcPts val="0"/>
              </a:spcAft>
              <a:buNone/>
            </a:pPr>
            <a:r>
              <a:rPr lang="en" sz="1100">
                <a:solidFill>
                  <a:srgbClr val="000000"/>
                </a:solidFill>
                <a:latin typeface="Arial"/>
                <a:ea typeface="Arial"/>
                <a:cs typeface="Arial"/>
                <a:sym typeface="Arial"/>
              </a:rPr>
              <a:t>Predicting — and shaping — the trajectory of new technology is a complex process.</a:t>
            </a:r>
            <a:endParaRPr sz="1100">
              <a:solidFill>
                <a:srgbClr val="000000"/>
              </a:solidFill>
              <a:latin typeface="Arial"/>
              <a:ea typeface="Arial"/>
              <a:cs typeface="Arial"/>
              <a:sym typeface="Arial"/>
            </a:endParaRPr>
          </a:p>
          <a:p>
            <a:pPr indent="0" lvl="0" marL="0" rtl="0" algn="l">
              <a:spcBef>
                <a:spcPts val="1000"/>
              </a:spcBef>
              <a:spcAft>
                <a:spcPts val="0"/>
              </a:spcAft>
              <a:buNone/>
            </a:pPr>
            <a:r>
              <a:rPr lang="en" sz="1100">
                <a:solidFill>
                  <a:srgbClr val="000000"/>
                </a:solidFill>
                <a:latin typeface="Arial"/>
                <a:ea typeface="Arial"/>
                <a:cs typeface="Arial"/>
                <a:sym typeface="Arial"/>
              </a:rPr>
              <a:t>Protocol Labs researchers have some ideas about research areas that might be interesting to watch in the future:</a:t>
            </a:r>
            <a:endParaRPr sz="1100">
              <a:solidFill>
                <a:srgbClr val="000000"/>
              </a:solidFill>
              <a:latin typeface="Arial"/>
              <a:ea typeface="Arial"/>
              <a:cs typeface="Arial"/>
              <a:sym typeface="Arial"/>
            </a:endParaRPr>
          </a:p>
          <a:p>
            <a:pPr indent="0" lvl="0" marL="0" rtl="0" algn="l">
              <a:spcBef>
                <a:spcPts val="1000"/>
              </a:spcBef>
              <a:spcAft>
                <a:spcPts val="0"/>
              </a:spcAft>
              <a:buNone/>
            </a:pPr>
            <a:r>
              <a:rPr i="1" lang="en" sz="1100">
                <a:solidFill>
                  <a:srgbClr val="000000"/>
                </a:solidFill>
                <a:latin typeface="Arial"/>
                <a:ea typeface="Arial"/>
                <a:cs typeface="Arial"/>
                <a:sym typeface="Arial"/>
              </a:rPr>
              <a:t>zk-SNARKs, VRFs, VDFs, Depth Robust Graphs, Vector Commitments, and BLS signatures</a:t>
            </a:r>
            <a:endParaRPr i="1" sz="1100">
              <a:solidFill>
                <a:srgbClr val="000000"/>
              </a:solidFill>
              <a:latin typeface="Arial"/>
              <a:ea typeface="Arial"/>
              <a:cs typeface="Arial"/>
              <a:sym typeface="Arial"/>
            </a:endParaRPr>
          </a:p>
          <a:p>
            <a:pPr indent="0" lvl="0" marL="0" rtl="0" algn="l">
              <a:spcBef>
                <a:spcPts val="1000"/>
              </a:spcBef>
              <a:spcAft>
                <a:spcPts val="0"/>
              </a:spcAft>
              <a:buNone/>
            </a:pPr>
            <a:r>
              <a:rPr lang="en" sz="1100">
                <a:solidFill>
                  <a:srgbClr val="000000"/>
                </a:solidFill>
                <a:latin typeface="Arial"/>
                <a:ea typeface="Arial"/>
                <a:cs typeface="Arial"/>
                <a:sym typeface="Arial"/>
              </a:rPr>
              <a:t>aiming to enhance scalability, integrity verification, and cryptographic primitives.</a:t>
            </a:r>
            <a:endParaRPr sz="1100">
              <a:solidFill>
                <a:srgbClr val="000000"/>
              </a:solidFill>
              <a:latin typeface="Arial"/>
              <a:ea typeface="Arial"/>
              <a:cs typeface="Arial"/>
              <a:sym typeface="Arial"/>
            </a:endParaRPr>
          </a:p>
          <a:p>
            <a:pPr indent="0" lvl="0" marL="0" rtl="0" algn="l">
              <a:spcBef>
                <a:spcPts val="1000"/>
              </a:spcBef>
              <a:spcAft>
                <a:spcPts val="1000"/>
              </a:spcAft>
              <a:buNone/>
            </a:pPr>
            <a:r>
              <a:t/>
            </a:r>
            <a:endParaRPr sz="1100">
              <a:solidFill>
                <a:srgbClr val="333333"/>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